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81" r:id="rId6"/>
    <p:sldId id="263" r:id="rId7"/>
    <p:sldId id="278" r:id="rId8"/>
    <p:sldId id="264" r:id="rId9"/>
    <p:sldId id="279" r:id="rId10"/>
    <p:sldId id="265" r:id="rId11"/>
    <p:sldId id="266" r:id="rId12"/>
    <p:sldId id="276" r:id="rId13"/>
    <p:sldId id="280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4" r:id="rId23"/>
    <p:sldId id="275" r:id="rId24"/>
  </p:sldIdLst>
  <p:sldSz cx="9144000" cy="6858000" type="screen4x3"/>
  <p:notesSz cx="6858000" cy="1001395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DLRG-Jugend BT Medium" pitchFamily="34" charset="0"/>
      <p:regular r:id="rId2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478"/>
    <a:srgbClr val="E14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3AC0-0236-4C3B-BC79-4D1B82981F14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C172-62C9-4F5D-81BD-ABE0EBE3E5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D912-C517-4189-B420-EB42FDAEFC95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D2B9-4B6A-4E7F-992E-F87DF176DC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19EF-6A6A-470E-A05C-E66BFCAB9563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F336-31C0-4BD3-8CD8-28FF9E66F1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B137-4EF9-411E-861F-7F2EAEAD6CF9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4CA-850A-493A-97BA-8062791288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9EFD-ACA7-4B20-AB07-F44BC8DEC5B2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69CC-DA21-4FBA-999E-1DF34C93EC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504B-AA47-4327-9873-581C8717A88E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6E3E-A94E-4D96-9F22-C33503E0AA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58F-C18F-45B9-ADB5-15782FF50349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78472-8648-4BA4-920E-3FD8BBF47F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5BE8-9FFD-4E15-93E0-4C55F43314AB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7DBF-DBBF-44C9-BD0A-926CCBDDCA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B626-5F2C-47C8-8611-D9F817EFF9A6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3B3C-98CC-46C0-93E1-2F060BB3ED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494F-3F63-468A-8415-772C34A69111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D71A-E38E-4CA1-96F3-BEC2F765EC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C27A-71FA-43B3-9180-0A6E3B273C45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FA39-B510-4DD4-92D0-98793E32F6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103B47-65BA-4D4E-B632-9668CDD0FBE9}" type="datetimeFigureOut">
              <a:rPr lang="de-DE"/>
              <a:pPr>
                <a:defRPr/>
              </a:pPr>
              <a:t>27.02.2012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E0F00F-F61D-471B-9A3C-6CAE0B4E6F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lrg-pfungstadt.de/jugend" TargetMode="External"/><Relationship Id="rId4" Type="http://schemas.openxmlformats.org/officeDocument/2006/relationships/hyperlink" Target="http://www.dlrg-pfungstadt.de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14875"/>
            <a:ext cx="7772400" cy="969963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600" b="1" dirty="0" smtClean="0">
                <a:ln w="11430"/>
                <a:solidFill>
                  <a:srgbClr val="DC14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LRG-Jugend BT Medium" pitchFamily="34" charset="0"/>
              </a:rPr>
              <a:t>Jugend Jahreshauptversammlung 2012</a:t>
            </a:r>
          </a:p>
        </p:txBody>
      </p:sp>
      <p:pic>
        <p:nvPicPr>
          <p:cNvPr id="2052" name="Grafik 5" descr="jugendlogo_glas_transpare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50018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Bericht: Öffentlichkeitsarbeit		</a:t>
            </a:r>
            <a:r>
              <a:rPr lang="de-DE" sz="2400" dirty="0" smtClean="0">
                <a:latin typeface="DLRG-Jugend BT Medium" pitchFamily="34" charset="0"/>
              </a:rPr>
              <a:t>Top3.3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Pflege und Design der Internetauftritten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Videobearbeitungen und Werbenutzung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Infostand beim Verkaufs offenen Sonntag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 Gelungene Werbeauftritte für Poolparty</a:t>
            </a:r>
          </a:p>
          <a:p>
            <a:pPr>
              <a:buFontTx/>
              <a:buChar char="-"/>
            </a:pPr>
            <a:endParaRPr lang="de-DE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  Neues Marketingpaket: Flyer und Aufsteller in Arbeit</a:t>
            </a:r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Materialverwaltung</a:t>
            </a:r>
            <a:r>
              <a:rPr lang="de-DE" sz="2400" dirty="0" smtClean="0">
                <a:latin typeface="DLRG-Jugend BT Medium" pitchFamily="34" charset="0"/>
              </a:rPr>
              <a:t>			Top 3.4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Highlight von 2011: unser neues Kombizelt SG 400 </a:t>
            </a:r>
            <a:r>
              <a:rPr lang="de-DE" dirty="0" err="1" smtClean="0">
                <a:solidFill>
                  <a:schemeClr val="tx1"/>
                </a:solidFill>
              </a:rPr>
              <a:t>Kü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Materialpflege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Materialausleihe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Schwimmen, Retten &amp; Sport</a:t>
            </a:r>
            <a:r>
              <a:rPr lang="de-DE" sz="2400" dirty="0" smtClean="0">
                <a:latin typeface="DLRG-Jugend BT Medium" pitchFamily="34" charset="0"/>
              </a:rPr>
              <a:t>	Top 3.5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Keine Teilnehmer bei den Bezirksmeisterschaften 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Unterstützung im Wasser- Rettungs- Dienst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Neue Helfer für den Wasser- Rettungs- Dienst gesucht</a:t>
            </a:r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 Super Teilnehmerzahlen an Jugendlichen beim   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  Osterschwimmen</a:t>
            </a:r>
          </a:p>
        </p:txBody>
      </p:sp>
    </p:spTree>
    <p:extLst>
      <p:ext uri="{BB962C8B-B14F-4D97-AF65-F5344CB8AC3E}">
        <p14:creationId xmlns:p14="http://schemas.microsoft.com/office/powerpoint/2010/main" val="20342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Aktuelle Aufgaben</a:t>
            </a:r>
            <a:r>
              <a:rPr lang="de-DE" sz="2400" dirty="0" smtClean="0">
                <a:latin typeface="DLRG-Jugend BT Medium" pitchFamily="34" charset="0"/>
              </a:rPr>
              <a:t>			Top 3.6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Unterstützungen in allen Bereichen 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Vor- und Nachbereitung Zeltlager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Aussprache zu den Berichten</a:t>
            </a:r>
            <a:r>
              <a:rPr lang="de-DE" sz="2400" dirty="0" smtClean="0">
                <a:latin typeface="DLRG-Jugend BT Medium" pitchFamily="34" charset="0"/>
              </a:rPr>
              <a:t>		Top 4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Wir bitten nun um Fragen &amp; Wünsche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Gibt es Kritiken 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</a:t>
            </a:r>
            <a:endParaRPr lang="de-DE" sz="400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619672" y="274638"/>
            <a:ext cx="7272808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des Referenten f. Wirtschaft &amp; Finanzen </a:t>
            </a:r>
            <a:r>
              <a:rPr lang="de-DE" sz="1800" dirty="0" smtClean="0">
                <a:latin typeface="DLRG-Jugend BT Medium" pitchFamily="34" charset="0"/>
              </a:rPr>
              <a:t>Top 5</a:t>
            </a:r>
            <a:endParaRPr lang="de-DE" sz="2400" dirty="0" smtClean="0">
              <a:latin typeface="DLRG-Jugend BT Medium" pitchFamily="34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7"/>
            <a:ext cx="6192688" cy="427104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Stand 2011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Start:	Handkasse: 1.404,28 €	Konto: 2.297,28 €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Ende: 	Handkasse:     954,66 €	Konto: 1.286,65 €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Ergebnis: “Verlust“: 1460,25 €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Ausgaben: 	unser neues Kombizelt SG 400 </a:t>
            </a:r>
            <a:r>
              <a:rPr lang="de-DE" dirty="0" err="1" smtClean="0">
                <a:solidFill>
                  <a:schemeClr val="tx1"/>
                </a:solidFill>
              </a:rPr>
              <a:t>Kü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 smtClean="0">
                <a:solidFill>
                  <a:schemeClr val="tx1"/>
                </a:solidFill>
              </a:rPr>
              <a:t>	Material für Zeltlager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		Unterstützung der Jugendarbeit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Einnahmen:	Zeltlager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		Stammtische</a:t>
            </a:r>
          </a:p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 smtClean="0">
                <a:solidFill>
                  <a:schemeClr val="tx1"/>
                </a:solidFill>
              </a:rPr>
              <a:t>	Weihnachtsmarkt &amp; </a:t>
            </a:r>
            <a:r>
              <a:rPr lang="de-DE" dirty="0" err="1" smtClean="0">
                <a:solidFill>
                  <a:schemeClr val="tx1"/>
                </a:solidFill>
              </a:rPr>
              <a:t>Late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night</a:t>
            </a:r>
            <a:r>
              <a:rPr lang="de-DE" dirty="0" smtClean="0">
                <a:solidFill>
                  <a:schemeClr val="tx1"/>
                </a:solidFill>
              </a:rPr>
              <a:t> Shopping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Besonderheit: Leider konnten wir keine Zuschüsse der Stadt Pfungstadt verzeichnen.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des Kassenprüfers	</a:t>
            </a:r>
            <a:r>
              <a:rPr lang="de-DE" sz="2400" dirty="0" smtClean="0">
                <a:latin typeface="DLRG-Jugend BT Medium" pitchFamily="34" charset="0"/>
              </a:rPr>
              <a:t>		Top 6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Wortlaut des Kassenprüfer‘s: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Helge Hilbers (Kassenwart des Hauptvereins)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Aussprache zu den Berichten</a:t>
            </a:r>
            <a:r>
              <a:rPr lang="de-DE" sz="2400" dirty="0" smtClean="0">
                <a:latin typeface="DLRG-Jugend BT Medium" pitchFamily="34" charset="0"/>
              </a:rPr>
              <a:t>		Top 7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Gibt es Fragen zu den Finanzen ???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Entlastung des Jugendvorstandes	</a:t>
            </a:r>
            <a:r>
              <a:rPr lang="de-DE" sz="2400" dirty="0" smtClean="0">
                <a:latin typeface="DLRG-Jugend BT Medium" pitchFamily="34" charset="0"/>
              </a:rPr>
              <a:t>Top 8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Feststellung der Stimmberichtigen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Stimmberechtigte: 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Abstimmung: 	JA: </a:t>
            </a:r>
          </a:p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 smtClean="0">
                <a:solidFill>
                  <a:schemeClr val="tx1"/>
                </a:solidFill>
              </a:rPr>
              <a:t>	Nein:</a:t>
            </a:r>
          </a:p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 smtClean="0">
                <a:solidFill>
                  <a:schemeClr val="tx1"/>
                </a:solidFill>
              </a:rPr>
              <a:t>	Enthaltungen: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Anträge		</a:t>
            </a:r>
            <a:r>
              <a:rPr lang="de-DE" sz="2400" dirty="0" smtClean="0">
                <a:latin typeface="DLRG-Jugend BT Medium" pitchFamily="34" charset="0"/>
              </a:rPr>
              <a:t>			Top 9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Anträge mussten schriftlich bis zum 28. Januar 2012 vorliegen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Es lagen keine Anträge vor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pPr algn="l"/>
            <a:r>
              <a:rPr lang="de-DE" sz="3600" dirty="0" smtClean="0">
                <a:solidFill>
                  <a:srgbClr val="DC1478"/>
                </a:solidFill>
                <a:latin typeface="DLRG-Jugend BT Medium" pitchFamily="34" charset="0"/>
              </a:rPr>
              <a:t>Begrüßung</a:t>
            </a:r>
            <a:br>
              <a:rPr lang="de-DE" sz="3600" dirty="0" smtClean="0">
                <a:solidFill>
                  <a:srgbClr val="DC1478"/>
                </a:solidFill>
                <a:latin typeface="DLRG-Jugend BT Medium" pitchFamily="34" charset="0"/>
              </a:rPr>
            </a:br>
            <a:r>
              <a:rPr lang="de-DE" sz="2800" dirty="0" smtClean="0">
                <a:latin typeface="DLRG-Jugend BT Medium" pitchFamily="34" charset="0"/>
              </a:rPr>
              <a:t>Jugendleiter Dirk Kopp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E:\Daten\Eigene Bilder\2009_kinderkerb\KINDERKERB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357298"/>
            <a:ext cx="3227316" cy="2143140"/>
          </a:xfrm>
          <a:prstGeom prst="rect">
            <a:avLst/>
          </a:prstGeom>
          <a:noFill/>
        </p:spPr>
      </p:pic>
      <p:pic>
        <p:nvPicPr>
          <p:cNvPr id="3" name="Picture 4" descr="https://www.dlrg-pfungstadt.de/picturegallery/2009_Pool-Party/IMG_0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6965" y="1335587"/>
            <a:ext cx="3520916" cy="2136102"/>
          </a:xfrm>
          <a:prstGeom prst="rect">
            <a:avLst/>
          </a:prstGeom>
          <a:noFill/>
        </p:spPr>
      </p:pic>
      <p:pic>
        <p:nvPicPr>
          <p:cNvPr id="3078" name="Picture 6" descr="https://www.dlrg-pfungstadt.de/picturegallery/2009_Pool-Party/P6270046.JPG"/>
          <p:cNvPicPr>
            <a:picLocks noChangeAspect="1" noChangeArrowheads="1"/>
          </p:cNvPicPr>
          <p:nvPr/>
        </p:nvPicPr>
        <p:blipFill>
          <a:blip r:embed="rId6" cstate="print"/>
          <a:srcRect l="20089" r="4636" b="32966"/>
          <a:stretch>
            <a:fillRect/>
          </a:stretch>
        </p:blipFill>
        <p:spPr bwMode="auto">
          <a:xfrm>
            <a:off x="5427592" y="3357562"/>
            <a:ext cx="3716408" cy="2482160"/>
          </a:xfrm>
          <a:prstGeom prst="rect">
            <a:avLst/>
          </a:prstGeom>
          <a:noFill/>
        </p:spPr>
      </p:pic>
      <p:pic>
        <p:nvPicPr>
          <p:cNvPr id="3080" name="Picture 8" descr="https://www.dlrg-pfungstadt.de/picturegallery/2009_Regenschirmschwimmen/CIMG01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335756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Aussichten auf das Jahr 2012</a:t>
            </a:r>
            <a:r>
              <a:rPr lang="de-DE" sz="2400" dirty="0" smtClean="0">
                <a:latin typeface="DLRG-Jugend BT Medium" pitchFamily="34" charset="0"/>
              </a:rPr>
              <a:t>		Top 10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Highlight:  Sommerzeltlager 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	  Neuanfang am Eicher See mit neuer Lage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	  (hier liegt noch sehr viel Arbeit vor uns)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Verschiedenes		</a:t>
            </a:r>
            <a:r>
              <a:rPr lang="de-DE" sz="2400" dirty="0" smtClean="0">
                <a:latin typeface="DLRG-Jugend BT Medium" pitchFamily="34" charset="0"/>
              </a:rPr>
              <a:t>		Top 11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Termine in naher Zukunft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Faschings-Party im Vereinsheim 20:11 Uhr (Samstag 18. Februar)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Osterschwimmen in Aschaffenburg (Samstag 31. März)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Sommerzeltlager (29. Juli bis 8. </a:t>
            </a:r>
            <a:r>
              <a:rPr lang="de-DE" dirty="0" smtClean="0">
                <a:solidFill>
                  <a:schemeClr val="tx1"/>
                </a:solidFill>
              </a:rPr>
              <a:t>August)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Aktuelle Infos: </a:t>
            </a:r>
            <a:r>
              <a:rPr lang="de-DE" dirty="0" smtClean="0">
                <a:solidFill>
                  <a:schemeClr val="tx1"/>
                </a:solidFill>
                <a:hlinkClick r:id="rId4"/>
              </a:rPr>
              <a:t>www.dlrg-pfungstadt.de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	 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chemeClr val="tx1"/>
                </a:solidFill>
                <a:hlinkClick r:id="rId5"/>
              </a:rPr>
              <a:t>www.dlrg-pfungstadt.de/jugend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14875"/>
            <a:ext cx="7772400" cy="969963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600" b="1" dirty="0" smtClean="0">
                <a:ln w="11430"/>
                <a:solidFill>
                  <a:srgbClr val="DC14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LRG-Jugend BT Medium" pitchFamily="34" charset="0"/>
              </a:rPr>
              <a:t>Vielen Dank für Ihre Aufmerksamkeit </a:t>
            </a:r>
            <a:br>
              <a:rPr lang="de-DE" sz="4600" b="1" dirty="0" smtClean="0">
                <a:ln w="11430"/>
                <a:solidFill>
                  <a:srgbClr val="DC14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LRG-Jugend BT Medium" pitchFamily="34" charset="0"/>
              </a:rPr>
            </a:br>
            <a:endParaRPr lang="de-DE" sz="4600" b="1" dirty="0" smtClean="0">
              <a:ln w="11430"/>
              <a:solidFill>
                <a:srgbClr val="DC147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LRG-Jugend BT Medium" pitchFamily="34" charset="0"/>
            </a:endParaRPr>
          </a:p>
        </p:txBody>
      </p:sp>
      <p:pic>
        <p:nvPicPr>
          <p:cNvPr id="2052" name="Grafik 5" descr="jugendlogo_glas_transpare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50018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1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14875"/>
            <a:ext cx="7772400" cy="969963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4600" b="1" dirty="0">
                <a:ln w="11430"/>
                <a:solidFill>
                  <a:srgbClr val="DC14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LRG-Jugend BT Medium" pitchFamily="34" charset="0"/>
              </a:rPr>
              <a:t>Umtrunk &amp; Imbiss im Jugendraum</a:t>
            </a:r>
            <a:r>
              <a:rPr lang="de-DE" sz="4600" b="1" dirty="0" smtClean="0">
                <a:ln w="11430"/>
                <a:solidFill>
                  <a:srgbClr val="DC14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LRG-Jugend BT Medium" pitchFamily="34" charset="0"/>
              </a:rPr>
              <a:t/>
            </a:r>
            <a:br>
              <a:rPr lang="de-DE" sz="4600" b="1" dirty="0" smtClean="0">
                <a:ln w="11430"/>
                <a:solidFill>
                  <a:srgbClr val="DC14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LRG-Jugend BT Medium" pitchFamily="34" charset="0"/>
              </a:rPr>
            </a:br>
            <a:endParaRPr lang="de-DE" sz="4600" b="1" dirty="0" smtClean="0">
              <a:ln w="11430"/>
              <a:solidFill>
                <a:srgbClr val="DC147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LRG-Jugend BT Medium" pitchFamily="34" charset="0"/>
            </a:endParaRPr>
          </a:p>
        </p:txBody>
      </p:sp>
      <p:pic>
        <p:nvPicPr>
          <p:cNvPr id="2052" name="Grafik 5" descr="jugendlogo_glas_transpare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50018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7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Tagesordnung</a:t>
            </a:r>
            <a:r>
              <a:rPr lang="de-DE" sz="2400" dirty="0" smtClean="0">
                <a:latin typeface="DLRG-Jugend BT Medium" pitchFamily="34" charset="0"/>
              </a:rPr>
              <a:t>				Top 2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764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Top1</a:t>
            </a:r>
            <a:r>
              <a:rPr lang="de-DE" dirty="0">
                <a:solidFill>
                  <a:schemeClr val="tx1"/>
                </a:solidFill>
              </a:rPr>
              <a:t>:	</a:t>
            </a:r>
            <a:r>
              <a:rPr lang="de-DE" dirty="0" smtClean="0">
                <a:solidFill>
                  <a:schemeClr val="tx1"/>
                </a:solidFill>
              </a:rPr>
              <a:t>Begrüßung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Top2</a:t>
            </a:r>
            <a:r>
              <a:rPr lang="de-DE" dirty="0">
                <a:solidFill>
                  <a:schemeClr val="tx1"/>
                </a:solidFill>
              </a:rPr>
              <a:t>: 	Genehmigung der </a:t>
            </a:r>
            <a:r>
              <a:rPr lang="de-DE" dirty="0" smtClean="0">
                <a:solidFill>
                  <a:schemeClr val="tx1"/>
                </a:solidFill>
              </a:rPr>
              <a:t>Tagesordnung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Top3</a:t>
            </a:r>
            <a:r>
              <a:rPr lang="de-DE" dirty="0">
                <a:solidFill>
                  <a:schemeClr val="tx1"/>
                </a:solidFill>
              </a:rPr>
              <a:t>:	Berichte der </a:t>
            </a:r>
            <a:r>
              <a:rPr lang="de-DE" dirty="0" smtClean="0">
                <a:solidFill>
                  <a:schemeClr val="tx1"/>
                </a:solidFill>
              </a:rPr>
              <a:t>Referenten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Top4:</a:t>
            </a:r>
            <a:r>
              <a:rPr lang="de-DE" dirty="0">
                <a:solidFill>
                  <a:schemeClr val="tx1"/>
                </a:solidFill>
              </a:rPr>
              <a:t>	Aussprache zu den </a:t>
            </a:r>
            <a:r>
              <a:rPr lang="de-DE" dirty="0" smtClean="0">
                <a:solidFill>
                  <a:schemeClr val="tx1"/>
                </a:solidFill>
              </a:rPr>
              <a:t>Berichten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Top5:	Bericht des </a:t>
            </a:r>
            <a:r>
              <a:rPr lang="de-DE" dirty="0" smtClean="0">
                <a:solidFill>
                  <a:schemeClr val="tx1"/>
                </a:solidFill>
              </a:rPr>
              <a:t>Referenten f. Wirtschaft &amp; Finanzen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Top6:	Bericht des </a:t>
            </a:r>
            <a:r>
              <a:rPr lang="de-DE" dirty="0" smtClean="0">
                <a:solidFill>
                  <a:schemeClr val="tx1"/>
                </a:solidFill>
              </a:rPr>
              <a:t>Kassenprüfers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Top7:	Aussprache zu den </a:t>
            </a:r>
            <a:r>
              <a:rPr lang="de-DE" dirty="0" smtClean="0">
                <a:solidFill>
                  <a:schemeClr val="tx1"/>
                </a:solidFill>
              </a:rPr>
              <a:t>Berichten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Top8: 	Entlastung des </a:t>
            </a:r>
            <a:r>
              <a:rPr lang="de-DE" dirty="0" smtClean="0">
                <a:solidFill>
                  <a:schemeClr val="tx1"/>
                </a:solidFill>
              </a:rPr>
              <a:t>Jugendvorstandes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Top9:	Anträge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Top10:</a:t>
            </a:r>
            <a:r>
              <a:rPr lang="de-DE" dirty="0">
                <a:solidFill>
                  <a:schemeClr val="tx1"/>
                </a:solidFill>
              </a:rPr>
              <a:t>	Aussichten auf das Jahr 2012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Top11:</a:t>
            </a:r>
            <a:r>
              <a:rPr lang="de-DE" dirty="0">
                <a:solidFill>
                  <a:schemeClr val="tx1"/>
                </a:solidFill>
              </a:rPr>
              <a:t>	Verschiedenes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Berichte der Referenten</a:t>
            </a:r>
            <a:r>
              <a:rPr lang="de-DE" sz="2400" dirty="0" smtClean="0">
                <a:latin typeface="DLRG-Jugend BT Medium" pitchFamily="34" charset="0"/>
              </a:rPr>
              <a:t>			Top 3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Top3.0:	Jugendwart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Top3.1:	Kinder &amp; Jugendtreff: Jenny Diehl &amp; Tobias Steinmetz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Top3.2: 	Fahrten &amp; Lager: Thomas </a:t>
            </a:r>
            <a:r>
              <a:rPr lang="de-DE" dirty="0" err="1" smtClean="0">
                <a:solidFill>
                  <a:schemeClr val="tx1"/>
                </a:solidFill>
              </a:rPr>
              <a:t>Wittenfeld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Top3.3:	Öffentlichkeitsarbeit: Stefan Hafermehl	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Top3.4:	Materialverwaltung: Manuel </a:t>
            </a:r>
            <a:r>
              <a:rPr lang="de-DE" dirty="0" err="1" smtClean="0">
                <a:solidFill>
                  <a:schemeClr val="tx1"/>
                </a:solidFill>
              </a:rPr>
              <a:t>Brauckmann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Top3.5:	Schwimmen, Retten &amp; Sport: Katharina Strauch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Top3.6:</a:t>
            </a:r>
            <a:r>
              <a:rPr lang="de-DE" dirty="0">
                <a:solidFill>
                  <a:schemeClr val="tx1"/>
                </a:solidFill>
              </a:rPr>
              <a:t>	Referenten für Aktuelle Aufgaben: Christa </a:t>
            </a:r>
            <a:r>
              <a:rPr lang="de-DE" dirty="0" err="1">
                <a:solidFill>
                  <a:schemeClr val="tx1"/>
                </a:solidFill>
              </a:rPr>
              <a:t>Jöckel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Jugendwart</a:t>
            </a:r>
            <a:r>
              <a:rPr lang="de-DE" sz="2400" dirty="0" smtClean="0">
                <a:latin typeface="DLRG-Jugend BT Medium" pitchFamily="34" charset="0"/>
              </a:rPr>
              <a:t>			Top 3.0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Persönliches Top Ereignis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Start der Young Life </a:t>
            </a:r>
            <a:r>
              <a:rPr lang="de-DE" dirty="0" err="1" smtClean="0">
                <a:solidFill>
                  <a:schemeClr val="tx1"/>
                </a:solidFill>
              </a:rPr>
              <a:t>Guards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Motivierte Jugendliche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-&gt; Schwimmausbildung, Rettungsschwimmen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Schwierige Zeiten, um genügend Zeit für den Verein zu haben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Sehr guter Absatz am Weihnachtsmarkt und </a:t>
            </a:r>
            <a:r>
              <a:rPr lang="de-DE" dirty="0" err="1" smtClean="0">
                <a:solidFill>
                  <a:schemeClr val="tx1"/>
                </a:solidFill>
              </a:rPr>
              <a:t>Late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night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shopping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1200" dirty="0" smtClean="0">
                <a:solidFill>
                  <a:schemeClr val="tx1"/>
                </a:solidFill>
              </a:rPr>
              <a:t>Nach anfänglichen Schwierigkeiten: 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Sehr zufrieden mit der Jugendarbeit 2011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Kinder &amp; Jugendtreff</a:t>
            </a:r>
            <a:r>
              <a:rPr lang="de-DE" sz="2400" dirty="0" smtClean="0">
                <a:latin typeface="DLRG-Jugend BT Medium" pitchFamily="34" charset="0"/>
              </a:rPr>
              <a:t>		Top 3.1a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Rückblick auf 2011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Höhepunkte der Geselligkeit: 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Fassnachts- </a:t>
            </a:r>
            <a:r>
              <a:rPr lang="de-DE" dirty="0" err="1" smtClean="0">
                <a:solidFill>
                  <a:schemeClr val="tx1"/>
                </a:solidFill>
              </a:rPr>
              <a:t>Party´s</a:t>
            </a:r>
            <a:r>
              <a:rPr lang="de-DE" dirty="0" smtClean="0">
                <a:solidFill>
                  <a:schemeClr val="tx1"/>
                </a:solidFill>
              </a:rPr>
              <a:t>, Pfingstzeltlager, Herbstwanderung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      Pool Party !!!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Kreative Veranstaltungen und Ausflüge</a:t>
            </a:r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Kreativwochenende des Bezirks, Kürbis schnitzen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Ausflüge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Tagesausflüge </a:t>
            </a:r>
            <a:r>
              <a:rPr lang="de-DE" dirty="0" err="1" smtClean="0">
                <a:solidFill>
                  <a:schemeClr val="tx1"/>
                </a:solidFill>
              </a:rPr>
              <a:t>Aquatoll</a:t>
            </a:r>
            <a:r>
              <a:rPr lang="de-DE" dirty="0" smtClean="0">
                <a:solidFill>
                  <a:schemeClr val="tx1"/>
                </a:solidFill>
              </a:rPr>
              <a:t> und Monte Mare, </a:t>
            </a:r>
            <a:r>
              <a:rPr lang="de-DE" dirty="0" err="1" smtClean="0">
                <a:solidFill>
                  <a:schemeClr val="tx1"/>
                </a:solidFill>
              </a:rPr>
              <a:t>Kartfahren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Kinder &amp; Jugendtreff</a:t>
            </a:r>
            <a:r>
              <a:rPr lang="de-DE" sz="2400" dirty="0" smtClean="0">
                <a:latin typeface="DLRG-Jugend BT Medium" pitchFamily="34" charset="0"/>
              </a:rPr>
              <a:t>		Top 3.1b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Ausblick auf 2012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Höhepunkte der Geselligkeit: 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Fassnachts- </a:t>
            </a:r>
            <a:r>
              <a:rPr lang="de-DE" dirty="0" err="1" smtClean="0">
                <a:solidFill>
                  <a:schemeClr val="tx1"/>
                </a:solidFill>
              </a:rPr>
              <a:t>Party´s</a:t>
            </a:r>
            <a:r>
              <a:rPr lang="de-DE" dirty="0" smtClean="0">
                <a:solidFill>
                  <a:schemeClr val="tx1"/>
                </a:solidFill>
              </a:rPr>
              <a:t>, Pfingstzeltlager, Herbstwanderung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Kreative Veranstaltungen</a:t>
            </a:r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Kreativwochenende des Bezirks, Osterbasteln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Ausflüge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 Disco on </a:t>
            </a:r>
            <a:r>
              <a:rPr lang="de-DE" dirty="0" err="1" smtClean="0">
                <a:solidFill>
                  <a:schemeClr val="tx1"/>
                </a:solidFill>
              </a:rPr>
              <a:t>Ice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Neues Jugendprogramm ist da, in kürze auch online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Fahrten &amp; Lager</a:t>
            </a:r>
            <a:r>
              <a:rPr lang="de-DE" sz="2400" dirty="0" smtClean="0">
                <a:latin typeface="DLRG-Jugend BT Medium" pitchFamily="34" charset="0"/>
              </a:rPr>
              <a:t>			Top 3.2a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Rückblick auf 2011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Eschwege, </a:t>
            </a:r>
            <a:r>
              <a:rPr lang="de-DE" dirty="0" err="1" smtClean="0">
                <a:solidFill>
                  <a:schemeClr val="tx1"/>
                </a:solidFill>
              </a:rPr>
              <a:t>Meinhardsee</a:t>
            </a:r>
            <a:r>
              <a:rPr lang="de-DE" dirty="0" smtClean="0">
                <a:solidFill>
                  <a:schemeClr val="tx1"/>
                </a:solidFill>
              </a:rPr>
              <a:t>	durchwachsenes Wetter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Teilnehmer: 17 		Betreuer: 7  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Ausflüge &amp; Aktivitäten: 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Besuch der Stadt Eschwege mit einem Tauschspiel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Besuch der Stadt Mühlhausen mit Stempelspiel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Besuch DDR Grenzmuseum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Lagerolympiade, Eierspiel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</a:t>
            </a:r>
            <a:r>
              <a:rPr lang="de-DE" dirty="0" err="1" smtClean="0">
                <a:solidFill>
                  <a:schemeClr val="tx1"/>
                </a:solidFill>
              </a:rPr>
              <a:t>Geo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chaching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Mörderspiel, Schwimmen, Spiel, Sport und Spaß</a:t>
            </a:r>
          </a:p>
        </p:txBody>
      </p:sp>
    </p:spTree>
    <p:extLst>
      <p:ext uri="{BB962C8B-B14F-4D97-AF65-F5344CB8AC3E}">
        <p14:creationId xmlns:p14="http://schemas.microsoft.com/office/powerpoint/2010/main" val="10631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1763689" y="274638"/>
            <a:ext cx="6923112" cy="1143000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DC1478"/>
                </a:solidFill>
                <a:latin typeface="DLRG-Jugend BT Medium" pitchFamily="34" charset="0"/>
              </a:rPr>
              <a:t>Bericht Fahrten &amp; Lager</a:t>
            </a:r>
            <a:r>
              <a:rPr lang="de-DE" sz="2400" dirty="0" smtClean="0">
                <a:latin typeface="DLRG-Jugend BT Medium" pitchFamily="34" charset="0"/>
              </a:rPr>
              <a:t>			Top 3.2b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55763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688"/>
            <a:ext cx="9144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/>
        </p:nvSpPr>
        <p:spPr>
          <a:xfrm>
            <a:off x="2051720" y="1340768"/>
            <a:ext cx="6192688" cy="41044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Ausblick auf 2012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</a:t>
            </a:r>
            <a:r>
              <a:rPr lang="de-DE" dirty="0" err="1" smtClean="0">
                <a:solidFill>
                  <a:schemeClr val="tx1"/>
                </a:solidFill>
              </a:rPr>
              <a:t>Eixendorfer</a:t>
            </a:r>
            <a:r>
              <a:rPr lang="de-DE" dirty="0" smtClean="0">
                <a:solidFill>
                  <a:schemeClr val="tx1"/>
                </a:solidFill>
              </a:rPr>
              <a:t> See, Oberpfälzer Wald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Termin: 29. Juli bis 8. August</a:t>
            </a:r>
            <a:endParaRPr lang="de-DE" dirty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Teilnehmerkreis: Kinder und Jugendliche 8- 16 Jahre</a:t>
            </a: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- Anmeldung online oder schriftlich bis zum 23. Juni 2012</a:t>
            </a:r>
          </a:p>
          <a:p>
            <a:endParaRPr lang="de-DE" sz="400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sz="400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g-jugen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dlrg-jugend</Template>
  <TotalTime>0</TotalTime>
  <Words>429</Words>
  <Application>Microsoft Office PowerPoint</Application>
  <PresentationFormat>Bildschirmpräsentation (4:3)</PresentationFormat>
  <Paragraphs>278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DLRG-Jugend BT Medium</vt:lpstr>
      <vt:lpstr>dlrg-jugend</vt:lpstr>
      <vt:lpstr>Jugend Jahreshauptversammlung 2012</vt:lpstr>
      <vt:lpstr>Begrüßung Jugendleiter Dirk Kopp</vt:lpstr>
      <vt:lpstr>Tagesordnung    Top 2</vt:lpstr>
      <vt:lpstr>Berichte der Referenten   Top 3</vt:lpstr>
      <vt:lpstr>Bericht Jugendwart   Top 3.0</vt:lpstr>
      <vt:lpstr>Bericht Kinder &amp; Jugendtreff  Top 3.1a</vt:lpstr>
      <vt:lpstr>Bericht Kinder &amp; Jugendtreff  Top 3.1b</vt:lpstr>
      <vt:lpstr>Bericht Fahrten &amp; Lager   Top 3.2a</vt:lpstr>
      <vt:lpstr>Bericht Fahrten &amp; Lager   Top 3.2b</vt:lpstr>
      <vt:lpstr>Bericht: Öffentlichkeitsarbeit  Top3.3</vt:lpstr>
      <vt:lpstr>Bericht Materialverwaltung   Top 3.4</vt:lpstr>
      <vt:lpstr>Bericht Schwimmen, Retten &amp; Sport Top 3.5</vt:lpstr>
      <vt:lpstr>Bericht Aktuelle Aufgaben   Top 3.6</vt:lpstr>
      <vt:lpstr>Aussprache zu den Berichten  Top 4</vt:lpstr>
      <vt:lpstr>Bericht des Referenten f. Wirtschaft &amp; Finanzen Top 5</vt:lpstr>
      <vt:lpstr>Bericht des Kassenprüfers   Top 6</vt:lpstr>
      <vt:lpstr>Aussprache zu den Berichten  Top 7</vt:lpstr>
      <vt:lpstr>Entlastung des Jugendvorstandes Top 8</vt:lpstr>
      <vt:lpstr>Anträge     Top 9</vt:lpstr>
      <vt:lpstr>Aussichten auf das Jahr 2012  Top 10</vt:lpstr>
      <vt:lpstr>Verschiedenes    Top 11</vt:lpstr>
      <vt:lpstr>Vielen Dank für Ihre Aufmerksamkeit  </vt:lpstr>
      <vt:lpstr>Umtrunk &amp; Imbiss im Jugendraum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des Jahresprogramms 08</dc:title>
  <dc:creator>hheisel</dc:creator>
  <cp:lastModifiedBy>Heisel, Holger</cp:lastModifiedBy>
  <cp:revision>83</cp:revision>
  <cp:lastPrinted>2012-02-09T12:05:34Z</cp:lastPrinted>
  <dcterms:created xsi:type="dcterms:W3CDTF">2008-01-08T17:22:43Z</dcterms:created>
  <dcterms:modified xsi:type="dcterms:W3CDTF">2012-02-27T13:20:30Z</dcterms:modified>
</cp:coreProperties>
</file>